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72" r:id="rId9"/>
    <p:sldId id="262" r:id="rId10"/>
    <p:sldId id="263" r:id="rId11"/>
    <p:sldId id="264" r:id="rId12"/>
    <p:sldId id="265" r:id="rId13"/>
    <p:sldId id="266" r:id="rId14"/>
    <p:sldId id="281" r:id="rId15"/>
    <p:sldId id="267" r:id="rId16"/>
    <p:sldId id="268" r:id="rId17"/>
    <p:sldId id="269" r:id="rId18"/>
    <p:sldId id="270" r:id="rId19"/>
    <p:sldId id="271" r:id="rId20"/>
    <p:sldId id="273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43" y="7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09411-C1AA-4A73-B5A6-6403E182D919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DE794-48CC-44BB-89CF-3E8365916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39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vi-VN" dirty="0"/>
          </a:p>
        </p:txBody>
      </p:sp>
      <p:sp>
        <p:nvSpPr>
          <p:cNvPr id="4" name="Chỗ dành sẵn cho số hiệu trang chiế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3C52C-5E29-41AF-BAA3-8217E886DA08}" type="slidenum">
              <a:rPr kumimoji="0" lang="vi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vi-V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714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rang chiếu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ình ảnh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vi-VN" noProof="0"/>
              <a:t>Bấm để chỉnh sửa kiểu tiêu đề phụ của Bản cái</a:t>
            </a:r>
            <a:endParaRPr lang="vi-VN" noProof="0" dirty="0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 rtlCol="0"/>
          <a:lstStyle/>
          <a:p>
            <a:pPr rtl="0"/>
            <a:fld id="{300D42D8-2D08-4122-9C18-CC44C94F5DE4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6" name="Chỗ dành sẵn cho số trang chiếu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1185670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Chỗ dành sẵn cho nội dung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vi-VN" noProof="0"/>
              <a:t>Bấm để chỉnh sửa kiểu văn bản của Bản cái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bốn</a:t>
            </a:r>
          </a:p>
          <a:p>
            <a:pPr lvl="4" rtl="0"/>
            <a:r>
              <a:rPr lang="vi-VN" noProof="0"/>
              <a:t>Mức năm</a:t>
            </a:r>
            <a:endParaRPr lang="vi-VN" noProof="0" dirty="0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CD87C9-24B3-4965-8F99-763F624C82F8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6" name="Chỗ dành sẵn cho số trang chiế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426547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ầu trang của Mụ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Hình ảnh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71457940-86E9-4D2F-89CD-DB8D66A2C826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4033710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Chỗ dành sẵn cho nội dung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vi-VN" noProof="0"/>
              <a:t>Bấm để chỉnh sửa kiểu văn bản của Bản cái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bốn</a:t>
            </a:r>
          </a:p>
          <a:p>
            <a:pPr lvl="4" rtl="0"/>
            <a:r>
              <a:rPr lang="vi-VN" noProof="0"/>
              <a:t>Mức năm</a:t>
            </a:r>
            <a:endParaRPr lang="vi-VN" noProof="0" dirty="0"/>
          </a:p>
        </p:txBody>
      </p:sp>
      <p:sp>
        <p:nvSpPr>
          <p:cNvPr id="4" name="Chỗ dành sẵn cho nội dung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vi-VN" noProof="0"/>
              <a:t>Bấm để chỉnh sửa kiểu văn bản của Bản cái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bốn</a:t>
            </a:r>
          </a:p>
          <a:p>
            <a:pPr lvl="4" rtl="0"/>
            <a:r>
              <a:rPr lang="vi-VN" noProof="0"/>
              <a:t>Mức năm</a:t>
            </a:r>
            <a:endParaRPr lang="vi-VN" noProof="0" dirty="0"/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E74996-B7DC-4129-8EA6-A5566144ECF9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1768118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4" name="Chỗ dành sẵn cho nội dung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vi-VN" noProof="0"/>
              <a:t>Bấm để chỉnh sửa kiểu văn bản của Bản cái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bốn</a:t>
            </a:r>
          </a:p>
          <a:p>
            <a:pPr lvl="4" rtl="0"/>
            <a:r>
              <a:rPr lang="vi-VN" noProof="0"/>
              <a:t>Mức năm</a:t>
            </a:r>
            <a:endParaRPr lang="vi-VN" noProof="0" dirty="0"/>
          </a:p>
        </p:txBody>
      </p:sp>
      <p:sp>
        <p:nvSpPr>
          <p:cNvPr id="5" name="Chỗ dành sẵn cho Văn bản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6" name="Chỗ dành sẵn cho nội dung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vi-VN" noProof="0"/>
              <a:t>Bấm để chỉnh sửa kiểu văn bản của Bản cái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bốn</a:t>
            </a:r>
          </a:p>
          <a:p>
            <a:pPr lvl="4" rtl="0"/>
            <a:r>
              <a:rPr lang="vi-VN" noProof="0"/>
              <a:t>Mức năm</a:t>
            </a:r>
            <a:endParaRPr lang="vi-VN" noProof="0" dirty="0"/>
          </a:p>
        </p:txBody>
      </p:sp>
      <p:sp>
        <p:nvSpPr>
          <p:cNvPr id="7" name="Chỗ dành sẵn cho Ngày tháng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9AC29A-CB14-4772-9DA3-E4E5D86FC4D9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8" name="Chỗ dành sẵn cho Chân trang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9" name="Chỗ dành sẵn cho số trang chiế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2244857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597E89-61B3-4415-955B-2680D70993DD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26172473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73CD49-1A4E-464A-A0A2-E79323AC7780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4" name="Chỗ dành sẵn cho số hiệu trang chiế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41107654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ội dung có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Chỗ dành sẵn cho nội dung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vi-VN" noProof="0"/>
              <a:t>Bấm để chỉnh sửa kiểu văn bản của Bản cái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bốn</a:t>
            </a:r>
          </a:p>
          <a:p>
            <a:pPr lvl="4" rtl="0"/>
            <a:r>
              <a:rPr lang="vi-VN" noProof="0"/>
              <a:t>Mức năm</a:t>
            </a:r>
            <a:endParaRPr lang="vi-VN" noProof="0" dirty="0"/>
          </a:p>
        </p:txBody>
      </p:sp>
      <p:sp>
        <p:nvSpPr>
          <p:cNvPr id="4" name="Chỗ dành sẵn cho văn bản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3B03EE-4C33-45F6-BD3F-55B6B0DF1C16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226677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có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Chỗ dành sẵn cho Hình ảnh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vi-VN" noProof="0"/>
              <a:t>Bấm biểu tượng để thêm hình ảnh</a:t>
            </a:r>
            <a:endParaRPr lang="vi-VN" noProof="0" dirty="0"/>
          </a:p>
        </p:txBody>
      </p:sp>
      <p:sp>
        <p:nvSpPr>
          <p:cNvPr id="4" name="Chỗ dành sẵn cho văn bản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85E9F7-C5CD-4124-8C60-9D470A10BB2C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39179653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Ảnh toàn cảnh có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Chỗ dành sẵn cho Hình ảnh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vi-VN" noProof="0"/>
              <a:t>Bấm biểu tượng để thêm hình ảnh</a:t>
            </a:r>
            <a:endParaRPr lang="vi-VN" noProof="0" dirty="0"/>
          </a:p>
        </p:txBody>
      </p:sp>
      <p:sp>
        <p:nvSpPr>
          <p:cNvPr id="4" name="Chỗ dành sẵn cho văn bản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CEB621-8D38-49E4-A4C6-F0717978F3D4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3675569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ình ảnh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4" name="Chỗ dành sẵn cho văn bản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5DC41777-1BEB-4072-9038-A1F00EF6305F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6" name="Chỗ dành sẵn cho chân trang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36980576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ích dẫn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Ảnh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12" name="Chỗ dành sẵn cho văn bản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4" name="Chỗ dành sẵn cho văn bản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BF2C5A29-6E00-4119-BE6E-E23C9EF85CC7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6" name="Chỗ dành sẵn cho chân trang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  <p:sp>
        <p:nvSpPr>
          <p:cNvPr id="9" name="Hộp_văn_bản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vi-VN" sz="8000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10" name="Hộp_văn_bản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vi-VN" sz="8000" noProof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01800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Hình ảnh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4" name="Chỗ dành sẵn cho văn bản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78184FD1-148A-49A6-B989-B5E3518E3026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6" name="Chỗ dành sẵn cho chân trang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42726714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ộ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êu đề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7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8" name="Chỗ dành sẵn cho văn bản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9" name="Chỗ dành sẵn cho Văn bản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10" name="Chỗ dành sẵn cho văn bản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11" name="Chỗ dành sẵn cho Văn bản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12" name="Chỗ dành sẵn cho văn bản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4C4A85-B3AB-405B-9AD7-FFFC6DC0F5A2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1121343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ột Ảnh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êu đề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19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20" name="Chỗ dành sẵn cho Ảnh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vi-VN" noProof="0"/>
              <a:t>Bấm biểu tượng để thêm hình ảnh</a:t>
            </a:r>
            <a:endParaRPr lang="vi-VN" noProof="0" dirty="0"/>
          </a:p>
        </p:txBody>
      </p:sp>
      <p:sp>
        <p:nvSpPr>
          <p:cNvPr id="21" name="Chỗ dành sẵn cho văn bản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22" name="Chỗ dành sẵn cho Văn bản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23" name="Chỗ dành sẵn cho Hình ảnh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vi-VN" noProof="0"/>
              <a:t>Bấm biểu tượng để thêm hình ảnh</a:t>
            </a:r>
            <a:endParaRPr lang="vi-VN" noProof="0" dirty="0"/>
          </a:p>
        </p:txBody>
      </p:sp>
      <p:sp>
        <p:nvSpPr>
          <p:cNvPr id="24" name="Chỗ dành sẵn cho văn bản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25" name="Chỗ dành sẵn cho Văn bản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26" name="Chỗ dành sẵn cho Hình ảnh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vi-VN" noProof="0"/>
              <a:t>Bấm biểu tượng để thêm hình ảnh</a:t>
            </a:r>
            <a:endParaRPr lang="vi-VN" noProof="0" dirty="0"/>
          </a:p>
        </p:txBody>
      </p:sp>
      <p:sp>
        <p:nvSpPr>
          <p:cNvPr id="27" name="Chỗ dành sẵn cho văn bản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vi-VN" noProof="0"/>
              <a:t>Bấm để chỉnh sửa kiểu văn bản của Bản cái</a:t>
            </a:r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89EECC-DA1F-4C6E-BABC-CCC9574A2F48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8493396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Chỗ dành sẵn cho Văn bản Dọc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vi-VN" noProof="0"/>
              <a:t>Bấm để chỉnh sửa kiểu văn bản của Bản cái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bốn</a:t>
            </a:r>
          </a:p>
          <a:p>
            <a:pPr lvl="4" rtl="0"/>
            <a:r>
              <a:rPr lang="vi-VN" noProof="0"/>
              <a:t>Mức năm</a:t>
            </a:r>
            <a:endParaRPr lang="vi-VN" noProof="0" dirty="0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27DDF5-CFF7-4C93-AAC3-2EB273919F01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6" name="Chỗ dành sẵn cho số trang chiế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2627172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ình ảnh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êu đề Dọc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Chỗ dành sẵn cho Văn bản Dọc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vi-VN" noProof="0"/>
              <a:t>Bấm để chỉnh sửa kiểu văn bản của Bản cái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bốn</a:t>
            </a:r>
          </a:p>
          <a:p>
            <a:pPr lvl="4" rtl="0"/>
            <a:r>
              <a:rPr lang="vi-VN" noProof="0"/>
              <a:t>Mức năm</a:t>
            </a:r>
            <a:endParaRPr lang="vi-VN" noProof="0" dirty="0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4B3BFFC5-4B42-4ED6-B148-527499F74362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6" name="Chỗ dành sẵn cho số trang chiếu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vi-VN" noProof="0" smtClean="0"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1997659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ình ảnh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Chỗ dành sẵn cho tiêu đề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</a:t>
            </a:r>
            <a:r>
              <a:rPr lang="vi-VN" noProof="0" dirty="0" err="1"/>
              <a:t>kiểu</a:t>
            </a:r>
            <a:r>
              <a:rPr lang="vi-VN" noProof="0" dirty="0"/>
              <a:t>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</a:t>
            </a:r>
            <a:r>
              <a:rPr lang="vi-VN" noProof="0" dirty="0" err="1"/>
              <a:t>kiểu</a:t>
            </a:r>
            <a:r>
              <a:rPr lang="vi-VN" noProof="0" dirty="0"/>
              <a:t> văn bản </a:t>
            </a:r>
            <a:r>
              <a:rPr lang="vi-VN" noProof="0" dirty="0" err="1"/>
              <a:t>Bản</a:t>
            </a:r>
            <a:r>
              <a:rPr lang="vi-VN" noProof="0" dirty="0"/>
              <a:t> cái</a:t>
            </a:r>
          </a:p>
          <a:p>
            <a:pPr lvl="1" rtl="0"/>
            <a:r>
              <a:rPr lang="vi-VN" noProof="0" dirty="0" err="1"/>
              <a:t>Mức</a:t>
            </a:r>
            <a:r>
              <a:rPr lang="vi-VN" noProof="0" dirty="0"/>
              <a:t> hai</a:t>
            </a:r>
          </a:p>
          <a:p>
            <a:pPr lvl="2" rtl="0"/>
            <a:r>
              <a:rPr lang="vi-VN" noProof="0" dirty="0" err="1"/>
              <a:t>Mức</a:t>
            </a:r>
            <a:r>
              <a:rPr lang="vi-VN" noProof="0" dirty="0"/>
              <a:t> ba</a:t>
            </a:r>
          </a:p>
          <a:p>
            <a:pPr lvl="3" rtl="0"/>
            <a:r>
              <a:rPr lang="vi-VN" noProof="0" dirty="0" err="1"/>
              <a:t>Mức</a:t>
            </a:r>
            <a:r>
              <a:rPr lang="vi-VN" noProof="0" dirty="0"/>
              <a:t> bốn</a:t>
            </a:r>
          </a:p>
          <a:p>
            <a:pPr lvl="4" rtl="0"/>
            <a:r>
              <a:rPr lang="vi-VN" noProof="0" dirty="0" err="1"/>
              <a:t>Mức</a:t>
            </a:r>
            <a:r>
              <a:rPr lang="vi-VN" noProof="0" dirty="0"/>
              <a:t>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CC6E9BA-DD95-45AB-8425-D87C2F46AB2E}" type="datetime1">
              <a:rPr lang="vi-VN" noProof="0" smtClean="0"/>
              <a:t>05/12/2020</a:t>
            </a:fld>
            <a:endParaRPr lang="vi-VN" noProof="0" dirty="0"/>
          </a:p>
        </p:txBody>
      </p:sp>
      <p:sp>
        <p:nvSpPr>
          <p:cNvPr id="5" name="Chỗ dành sẵn cho chân trang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vi-VN" noProof="0" dirty="0"/>
          </a:p>
        </p:txBody>
      </p:sp>
      <p:sp>
        <p:nvSpPr>
          <p:cNvPr id="6" name="Chỗ dành sẵn cho số trang chiếu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D22F896-40B5-4ADD-8801-0D06FADFA095}" type="slidenum">
              <a:rPr lang="vi-VN" noProof="0" smtClean="0"/>
              <a:pPr/>
              <a:t>‹#›</a:t>
            </a:fld>
            <a:endParaRPr lang="vi-VN" noProof="0" dirty="0"/>
          </a:p>
        </p:txBody>
      </p:sp>
    </p:spTree>
    <p:extLst>
      <p:ext uri="{BB962C8B-B14F-4D97-AF65-F5344CB8AC3E}">
        <p14:creationId xmlns:p14="http://schemas.microsoft.com/office/powerpoint/2010/main" val="8229071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C3CB7B7-20BB-49EA-92E0-B4E7B357D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61D0B36-9EC4-4BBA-99D6-18104549D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êu đề 1">
            <a:extLst>
              <a:ext uri="{FF2B5EF4-FFF2-40B4-BE49-F238E27FC236}">
                <a16:creationId xmlns:a16="http://schemas.microsoft.com/office/drawing/2014/main" id="{525DC671-9BF4-423A-B8FC-C3CB8C072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6504" y="758952"/>
            <a:ext cx="7319175" cy="356616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Bahnschrift SemiLight SemiConde" panose="020B0502040204020203" pitchFamily="34" charset="0"/>
              </a:rPr>
              <a:t>Tr</a:t>
            </a:r>
            <a:r>
              <a:rPr lang="vi-VN" dirty="0">
                <a:latin typeface="Bahnschrift SemiLight SemiConde" panose="020B0502040204020203" pitchFamily="34" charset="0"/>
              </a:rPr>
              <a:t>ư</a:t>
            </a:r>
            <a:r>
              <a:rPr lang="en-US" dirty="0" err="1">
                <a:latin typeface="Bahnschrift SemiLight SemiConde" panose="020B0502040204020203" pitchFamily="34" charset="0"/>
              </a:rPr>
              <a:t>ờng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Đại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Học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Sài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Gòn</a:t>
            </a:r>
            <a:endParaRPr lang="en-US" dirty="0">
              <a:latin typeface="Bahnschrift SemiLight SemiConde" panose="020B0502040204020203" pitchFamily="34" charset="0"/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B127BE28-F550-4142-9F7C-8B1516589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6504" y="4455620"/>
            <a:ext cx="7321946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Light SemiConde" panose="020B0502040204020203" pitchFamily="34" charset="0"/>
              </a:rPr>
              <a:t>Khoa </a:t>
            </a:r>
            <a:r>
              <a:rPr lang="en-US" dirty="0" err="1">
                <a:latin typeface="Bahnschrift SemiLight SemiConde" panose="020B0502040204020203" pitchFamily="34" charset="0"/>
              </a:rPr>
              <a:t>công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Nghệ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thông</a:t>
            </a:r>
            <a:r>
              <a:rPr lang="en-US" dirty="0">
                <a:latin typeface="Bahnschrift SemiLight SemiConde" panose="020B0502040204020203" pitchFamily="34" charset="0"/>
              </a:rPr>
              <a:t> tin</a:t>
            </a:r>
          </a:p>
        </p:txBody>
      </p:sp>
      <p:pic>
        <p:nvPicPr>
          <p:cNvPr id="6" name="Hình ảnh 5" descr="Ảnh có chứa chai, đang ngồi, ký hiệu, người chơi&#10;&#10;Mô tả được tạo tự động">
            <a:extLst>
              <a:ext uri="{FF2B5EF4-FFF2-40B4-BE49-F238E27FC236}">
                <a16:creationId xmlns:a16="http://schemas.microsoft.com/office/drawing/2014/main" id="{085A7192-B9C4-4AD9-ACE3-8E13F9ABD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18" y="1944907"/>
            <a:ext cx="2449486" cy="244948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85C909AF-B613-4306-9156-A389D915B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89E419A-B5AE-415E-9CB5-E7592EBCB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2173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6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iêu đề 9">
            <a:extLst>
              <a:ext uri="{FF2B5EF4-FFF2-40B4-BE49-F238E27FC236}">
                <a16:creationId xmlns:a16="http://schemas.microsoft.com/office/drawing/2014/main" id="{559A4C23-0117-4CF9-83F5-C468BBEE7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49" y="481863"/>
            <a:ext cx="3946830" cy="23794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Nhóm</a:t>
            </a:r>
            <a:r>
              <a:rPr lang="en-US" sz="40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3 </a:t>
            </a:r>
            <a:r>
              <a:rPr lang="en-US" sz="40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người</a:t>
            </a:r>
            <a:r>
              <a:rPr lang="en-US" sz="40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, bao </a:t>
            </a:r>
            <a:r>
              <a:rPr lang="en-US" sz="40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gồm</a:t>
            </a:r>
            <a:r>
              <a:rPr lang="en-US" sz="40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9 </a:t>
            </a:r>
            <a:r>
              <a:rPr lang="en-US" sz="40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chức</a:t>
            </a:r>
            <a:r>
              <a:rPr lang="en-US" sz="40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năng</a:t>
            </a:r>
            <a:r>
              <a:rPr lang="en-US" sz="40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phân</a:t>
            </a:r>
            <a:r>
              <a:rPr lang="en-US" sz="40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chia </a:t>
            </a:r>
            <a:r>
              <a:rPr lang="en-US" sz="40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công</a:t>
            </a:r>
            <a:r>
              <a:rPr lang="en-US" sz="40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việc</a:t>
            </a:r>
            <a:r>
              <a:rPr lang="en-US" sz="40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như</a:t>
            </a:r>
            <a:r>
              <a:rPr lang="en-US" sz="40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sau</a:t>
            </a:r>
            <a:endParaRPr lang="en-US" sz="4000" dirty="0">
              <a:solidFill>
                <a:srgbClr val="FFFFFF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49" name="Content Placeholder 31">
            <a:extLst>
              <a:ext uri="{FF2B5EF4-FFF2-40B4-BE49-F238E27FC236}">
                <a16:creationId xmlns:a16="http://schemas.microsoft.com/office/drawing/2014/main" id="{36D87256-2FA0-4EEC-9D42-12F4CD83C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3343133"/>
            <a:ext cx="3461657" cy="276377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Nguyễn </a:t>
            </a:r>
            <a:r>
              <a:rPr lang="en-US" sz="28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Đăng</a:t>
            </a:r>
            <a:r>
              <a:rPr lang="en-US" sz="28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Khoa</a:t>
            </a:r>
            <a:endParaRPr lang="en-US" sz="24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1. </a:t>
            </a:r>
            <a:r>
              <a:rPr lang="en-US" sz="2400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Đăng</a:t>
            </a:r>
            <a:r>
              <a:rPr lang="en-US" sz="2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kí</a:t>
            </a:r>
            <a:r>
              <a:rPr lang="en-US" sz="2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thẻ</a:t>
            </a:r>
            <a:r>
              <a:rPr lang="en-US" sz="2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th</a:t>
            </a:r>
            <a:r>
              <a:rPr lang="vi-VN" sz="2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ư</a:t>
            </a:r>
            <a:r>
              <a:rPr lang="en-US" sz="2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viện</a:t>
            </a:r>
            <a:endParaRPr lang="en-US" sz="24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2. </a:t>
            </a:r>
            <a:r>
              <a:rPr lang="en-US" sz="2400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Quản</a:t>
            </a:r>
            <a:r>
              <a:rPr lang="en-US" sz="2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lý</a:t>
            </a:r>
            <a:r>
              <a:rPr lang="en-US" sz="2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độc</a:t>
            </a:r>
            <a:r>
              <a:rPr lang="en-US" sz="2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giả</a:t>
            </a:r>
            <a:endParaRPr lang="en-US" sz="24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3. </a:t>
            </a:r>
            <a:r>
              <a:rPr lang="en-US" sz="2400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Quản</a:t>
            </a:r>
            <a:r>
              <a:rPr lang="en-US" sz="2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lý</a:t>
            </a:r>
            <a:r>
              <a:rPr lang="en-US" sz="24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sách</a:t>
            </a:r>
            <a:endParaRPr lang="en-US" sz="2400" dirty="0">
              <a:solidFill>
                <a:srgbClr val="FFFFFF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3961FB7A-7B31-4875-89E7-6EA21A24C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645" y="0"/>
            <a:ext cx="6857096" cy="689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77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7280DA-87EA-4586-8363-0E681DDB0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D44D32-7E57-4560-A1F9-78DACBC3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C10E55-DD22-414D-96C8-AF83F3665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4C27234-C629-45ED-A460-AE3AB8F33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8E4BCFAC-C796-4D7B-A73C-BC92C7672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939" b="3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5BE854-8652-4915-ADBC-DEDD50950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73040E31-B7B6-41CD-8F86-A237994B6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3"/>
            <a:ext cx="3690257" cy="3755565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Vũ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 Minh Khoa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	4.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Tìm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kiếm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sách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Light SemiConde" panose="020B0502040204020203" pitchFamily="34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	5.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Quản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lý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nhập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Light SemiConde" panose="020B0502040204020203" pitchFamily="34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	6. Thanh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lý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sách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Light SemiConde" panose="020B0502040204020203" pitchFamily="34" charset="0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DC51F5-1C57-48FA-A03A-B3B57FF7A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29C0B7-AD4F-4939-AFCC-CBCA972EE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5406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7280DA-87EA-4586-8363-0E681DDB0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D44D32-7E57-4560-A1F9-78DACBC3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C10E55-DD22-414D-96C8-AF83F3665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84FEA56C-667E-4D8F-B7BF-19EEE6AFB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1519" y="2800038"/>
            <a:ext cx="3499292" cy="3366047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3. Trần Minh Khoa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	7.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Quản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lí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 m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ư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ợn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sách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Light SemiConde" panose="020B0502040204020203" pitchFamily="34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	8.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Quản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lí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trả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sách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Light SemiConde" panose="020B0502040204020203" pitchFamily="34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	9. Gia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hạn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sách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Bahnschrift SemiLight SemiConde" panose="020B0502040204020203" pitchFamily="34" charset="0"/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	</a:t>
            </a: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FD3D74D8-94A1-424A-A93B-5B0073344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" r="-2" b="-2"/>
          <a:stretch/>
        </p:blipFill>
        <p:spPr>
          <a:xfrm>
            <a:off x="4759821" y="723152"/>
            <a:ext cx="6400671" cy="541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92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AE3770-609E-4289-8B0A-45119D434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8B6BCE-776F-41C6-B8BE-87214BA6A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A5AC9C-E659-489D-8683-D019CE12A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CD8F565-AAD9-49BA-BF8D-56A38D223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22" b="41464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AD22785-3875-4BC9-9DB1-E9CBB5818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A03875E6-706F-4A8D-B725-D4140A650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083" y="5417645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Cách</a:t>
            </a:r>
            <a:r>
              <a:rPr lang="en-US" sz="5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thức</a:t>
            </a:r>
            <a:r>
              <a:rPr lang="en-US" sz="5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làm</a:t>
            </a:r>
            <a:r>
              <a:rPr lang="en-US" sz="5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việc</a:t>
            </a:r>
            <a:r>
              <a:rPr lang="en-US" sz="5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nhóm</a:t>
            </a:r>
            <a:endParaRPr lang="en-US" sz="5400" dirty="0">
              <a:solidFill>
                <a:srgbClr val="FFFFFF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519FF7-2605-43FB-9A2A-4747361D6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3371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AE3770-609E-4289-8B0A-45119D434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8B6BCE-776F-41C6-B8BE-87214BA6A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5AC9C-E659-489D-8683-D019CE12A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F6D5D797-F761-4463-B954-6D93D222C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Trao</a:t>
            </a: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đổi</a:t>
            </a: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trực</a:t>
            </a: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tiếp</a:t>
            </a: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(face to face) </a:t>
            </a:r>
            <a:r>
              <a:rPr lang="en-US" sz="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với</a:t>
            </a: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nhau</a:t>
            </a: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mỗi</a:t>
            </a: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thứ</a:t>
            </a: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2 </a:t>
            </a:r>
            <a:r>
              <a:rPr lang="en-US" sz="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và</a:t>
            </a: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thứ</a:t>
            </a: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5 </a:t>
            </a:r>
            <a:r>
              <a:rPr lang="en-US" sz="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hằng</a:t>
            </a: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tuần</a:t>
            </a: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.</a:t>
            </a:r>
          </a:p>
        </p:txBody>
      </p:sp>
      <p:pic>
        <p:nvPicPr>
          <p:cNvPr id="7" name="Hình ảnh 6" descr="Ảnh có chứa đồng hồ&#10;&#10;Mô tả được tạo tự động">
            <a:extLst>
              <a:ext uri="{FF2B5EF4-FFF2-40B4-BE49-F238E27FC236}">
                <a16:creationId xmlns:a16="http://schemas.microsoft.com/office/drawing/2014/main" id="{55FFDB09-9AF8-421B-BFF5-67BBC970B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1" r="6830"/>
          <a:stretch/>
        </p:blipFill>
        <p:spPr>
          <a:xfrm>
            <a:off x="306038" y="0"/>
            <a:ext cx="5775033" cy="649690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688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êu đề 4">
            <a:extLst>
              <a:ext uri="{FF2B5EF4-FFF2-40B4-BE49-F238E27FC236}">
                <a16:creationId xmlns:a16="http://schemas.microsoft.com/office/drawing/2014/main" id="{BADCD8C7-137A-477A-9228-CADC63BC6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Bahnschrift SemiLight SemiConde" panose="020B0502040204020203" pitchFamily="34" charset="0"/>
              </a:rPr>
              <a:t>Trao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đổi</a:t>
            </a:r>
            <a:r>
              <a:rPr lang="en-US" dirty="0">
                <a:latin typeface="Bahnschrift SemiLight SemiConde" panose="020B0502040204020203" pitchFamily="34" charset="0"/>
              </a:rPr>
              <a:t> qua </a:t>
            </a:r>
            <a:r>
              <a:rPr lang="en-US" dirty="0" err="1">
                <a:latin typeface="Bahnschrift SemiLight SemiConde" panose="020B0502040204020203" pitchFamily="34" charset="0"/>
              </a:rPr>
              <a:t>việc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nhắn</a:t>
            </a:r>
            <a:r>
              <a:rPr lang="en-US" dirty="0">
                <a:latin typeface="Bahnschrift SemiLight SemiConde" panose="020B0502040204020203" pitchFamily="34" charset="0"/>
              </a:rPr>
              <a:t> tin </a:t>
            </a:r>
            <a:r>
              <a:rPr lang="en-US" dirty="0" err="1">
                <a:latin typeface="Bahnschrift SemiLight SemiConde" panose="020B0502040204020203" pitchFamily="34" charset="0"/>
              </a:rPr>
              <a:t>trên</a:t>
            </a:r>
            <a:r>
              <a:rPr lang="en-US" dirty="0">
                <a:latin typeface="Bahnschrift SemiLight SemiConde" panose="020B0502040204020203" pitchFamily="34" charset="0"/>
              </a:rPr>
              <a:t> Facebook </a:t>
            </a:r>
            <a:r>
              <a:rPr lang="en-US" dirty="0" err="1">
                <a:latin typeface="Bahnschrift SemiLight SemiConde" panose="020B0502040204020203" pitchFamily="34" charset="0"/>
              </a:rPr>
              <a:t>và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Zalo</a:t>
            </a:r>
            <a:endParaRPr lang="en-US" dirty="0">
              <a:latin typeface="Bahnschrift SemiLight SemiConde" panose="020B0502040204020203" pitchFamily="34" charset="0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035BEEA6-A14B-49C5-AF33-A6D23D977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129" y="2143428"/>
            <a:ext cx="3810008" cy="3810008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7AA984FB-3B07-49BC-8F90-2AA004561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765" y="2288456"/>
            <a:ext cx="3519951" cy="351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30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35BE9E-CF4A-4CA3-AD55-408B33AF4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FCB907-FEEC-4FCC-9763-908A105A9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22B2B8-34B1-4241-8E4B-6FA962F81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9477610-4EF9-43FE-BE01-374A3EA44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43E1EFBE-9ACF-4568-8E16-508DA86E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Đôi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khi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gặp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những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vấn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đề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khó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khăn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không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giải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quyết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được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qua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việc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nhắn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tin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thì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sẽ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trao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đổi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qua Discord </a:t>
            </a:r>
            <a:r>
              <a:rPr lang="en-US" sz="3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hoặc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Zoom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756712-A4C9-44E0-AF4D-D8094FC5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D588F69F-1470-4B33-9927-FDD073271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36" y="633502"/>
            <a:ext cx="2784700" cy="27847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667FA64-02B8-4034-A6FA-8956CDF3B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170060-21D2-4BE0-8462-97F4BFE65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02BBFBA-1A72-4295-8A06-60F0D93E1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FDF5747C-51B9-4442-A8B8-371E76A25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752" y="3069855"/>
            <a:ext cx="2295082" cy="2295082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9106293-17B0-4819-BCA5-6316D45E1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29B96C23-72D1-4575-8285-3CB4BD5F1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AA5430-94D6-401A-B078-06C1C9F11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9521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êu đề 6">
            <a:extLst>
              <a:ext uri="{FF2B5EF4-FFF2-40B4-BE49-F238E27FC236}">
                <a16:creationId xmlns:a16="http://schemas.microsoft.com/office/drawing/2014/main" id="{C6DCF3CE-5DC7-4381-8FE6-A770BDBD4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286" y="729054"/>
            <a:ext cx="8852965" cy="844107"/>
          </a:xfrm>
        </p:spPr>
        <p:txBody>
          <a:bodyPr/>
          <a:lstStyle/>
          <a:p>
            <a:r>
              <a:rPr lang="en-US" dirty="0">
                <a:latin typeface="Bahnschrift SemiLight SemiConde" panose="020B0502040204020203" pitchFamily="34" charset="0"/>
              </a:rPr>
              <a:t>Demo </a:t>
            </a:r>
            <a:r>
              <a:rPr lang="en-US" dirty="0" err="1">
                <a:latin typeface="Bahnschrift SemiLight SemiConde" panose="020B0502040204020203" pitchFamily="34" charset="0"/>
              </a:rPr>
              <a:t>một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số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kết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quả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nhỏ</a:t>
            </a:r>
            <a:endParaRPr lang="en-US" dirty="0">
              <a:latin typeface="Bahnschrift SemiLight SemiConde" panose="020B0502040204020203" pitchFamily="34" charset="0"/>
            </a:endParaRP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14431E91-C191-4D58-A9A8-C39758711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4" y="2006039"/>
            <a:ext cx="4748059" cy="3094323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2A787822-CB84-4B14-A0A0-33E528A38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071" y="2006039"/>
            <a:ext cx="6480900" cy="394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18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E7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4CF4BB21-C0F2-486D-87E4-7D2F535B1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002" y="801793"/>
            <a:ext cx="8822408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14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21F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1B2730C3-48C9-4E65-898E-0397FBAF6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548" y="801793"/>
            <a:ext cx="6817315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94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34ED3BDA-7750-4C6E-B5A3-1EDF7D64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254691" cy="4938361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 err="1">
                <a:latin typeface="Bahnschrift SemiLight SemiConde" panose="020B0502040204020203" pitchFamily="34" charset="0"/>
              </a:rPr>
              <a:t>Công</a:t>
            </a:r>
            <a:r>
              <a:rPr lang="en-US" sz="5400" dirty="0">
                <a:latin typeface="Bahnschrift SemiLight SemiConde" panose="020B0502040204020203" pitchFamily="34" charset="0"/>
              </a:rPr>
              <a:t> </a:t>
            </a:r>
            <a:r>
              <a:rPr lang="en-US" sz="5400" dirty="0" err="1">
                <a:latin typeface="Bahnschrift SemiLight SemiConde" panose="020B0502040204020203" pitchFamily="34" charset="0"/>
              </a:rPr>
              <a:t>Nghệ</a:t>
            </a:r>
            <a:r>
              <a:rPr lang="en-US" sz="5400" dirty="0">
                <a:latin typeface="Bahnschrift SemiLight SemiConde" panose="020B0502040204020203" pitchFamily="34" charset="0"/>
              </a:rPr>
              <a:t> </a:t>
            </a:r>
            <a:r>
              <a:rPr lang="en-US" sz="5400" dirty="0" err="1">
                <a:latin typeface="Bahnschrift SemiLight SemiConde" panose="020B0502040204020203" pitchFamily="34" charset="0"/>
              </a:rPr>
              <a:t>Phần</a:t>
            </a:r>
            <a:r>
              <a:rPr lang="en-US" sz="5400" dirty="0">
                <a:latin typeface="Bahnschrift SemiLight SemiConde" panose="020B0502040204020203" pitchFamily="34" charset="0"/>
              </a:rPr>
              <a:t> </a:t>
            </a:r>
            <a:r>
              <a:rPr lang="en-US" sz="5400" dirty="0" err="1">
                <a:latin typeface="Bahnschrift SemiLight SemiConde" panose="020B0502040204020203" pitchFamily="34" charset="0"/>
              </a:rPr>
              <a:t>Mềm</a:t>
            </a:r>
            <a:endParaRPr lang="en-US" sz="5400" dirty="0">
              <a:latin typeface="Bahnschrift SemiLight SemiConde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6892022-A7DB-4C9D-AA3E-987FFE8BD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882" y="963507"/>
            <a:ext cx="6135097" cy="49388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Bahnschrift SemiLight SemiConde" panose="020B0502040204020203" pitchFamily="34" charset="0"/>
              </a:rPr>
              <a:t>Năm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học</a:t>
            </a:r>
            <a:r>
              <a:rPr lang="en-US" sz="2400" dirty="0">
                <a:latin typeface="Bahnschrift SemiLight SemiConde" panose="020B0502040204020203" pitchFamily="34" charset="0"/>
              </a:rPr>
              <a:t>: 2020-2021, </a:t>
            </a:r>
            <a:r>
              <a:rPr lang="en-US" sz="2400" dirty="0" err="1">
                <a:latin typeface="Bahnschrift SemiLight SemiConde" panose="020B0502040204020203" pitchFamily="34" charset="0"/>
              </a:rPr>
              <a:t>Học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kỳ</a:t>
            </a:r>
            <a:r>
              <a:rPr lang="en-US" sz="2400" dirty="0">
                <a:latin typeface="Bahnschrift SemiLight SemiConde" panose="020B0502040204020203" pitchFamily="34" charset="0"/>
              </a:rPr>
              <a:t> 1</a:t>
            </a:r>
          </a:p>
          <a:p>
            <a:pPr marL="0" indent="0">
              <a:buNone/>
            </a:pPr>
            <a:r>
              <a:rPr lang="en-US" sz="2400" dirty="0" err="1">
                <a:latin typeface="Bahnschrift SemiLight SemiConde" panose="020B0502040204020203" pitchFamily="34" charset="0"/>
              </a:rPr>
              <a:t>Lớp</a:t>
            </a:r>
            <a:r>
              <a:rPr lang="en-US" sz="2400" dirty="0">
                <a:latin typeface="Bahnschrift SemiLight SemiConde" panose="020B0502040204020203" pitchFamily="34" charset="0"/>
              </a:rPr>
              <a:t>: DCT118C1</a:t>
            </a:r>
          </a:p>
          <a:p>
            <a:pPr marL="0" indent="0">
              <a:buNone/>
            </a:pPr>
            <a:r>
              <a:rPr lang="en-US" sz="2400" dirty="0" err="1">
                <a:latin typeface="Bahnschrift SemiLight SemiConde" panose="020B0502040204020203" pitchFamily="34" charset="0"/>
              </a:rPr>
              <a:t>Thuyết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trình</a:t>
            </a:r>
            <a:r>
              <a:rPr lang="en-US" sz="2400" dirty="0">
                <a:latin typeface="Bahnschrift SemiLight SemiConde" panose="020B0502040204020203" pitchFamily="34" charset="0"/>
              </a:rPr>
              <a:t> (</a:t>
            </a:r>
            <a:r>
              <a:rPr lang="en-US" sz="2400" dirty="0" err="1">
                <a:latin typeface="Bahnschrift SemiLight SemiConde" panose="020B0502040204020203" pitchFamily="34" charset="0"/>
              </a:rPr>
              <a:t>cuối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kỳ</a:t>
            </a:r>
            <a:r>
              <a:rPr lang="en-US" sz="2400" dirty="0">
                <a:latin typeface="Bahnschrift SemiLight SemiConde" panose="020B0502040204020203" pitchFamily="34" charset="0"/>
              </a:rPr>
              <a:t>)</a:t>
            </a:r>
          </a:p>
          <a:p>
            <a:pPr marL="0" indent="0">
              <a:buNone/>
            </a:pPr>
            <a:r>
              <a:rPr lang="en-US" sz="2400" dirty="0" err="1">
                <a:latin typeface="Bahnschrift SemiLight SemiConde" panose="020B0502040204020203" pitchFamily="34" charset="0"/>
              </a:rPr>
              <a:t>Đề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tài</a:t>
            </a:r>
            <a:r>
              <a:rPr lang="en-US" sz="2400" dirty="0">
                <a:latin typeface="Bahnschrift SemiLight SemiConde" panose="020B0502040204020203" pitchFamily="34" charset="0"/>
              </a:rPr>
              <a:t>: </a:t>
            </a:r>
            <a:r>
              <a:rPr lang="en-US" sz="2400" dirty="0" err="1">
                <a:latin typeface="Bahnschrift SemiLight SemiConde" panose="020B0502040204020203" pitchFamily="34" charset="0"/>
              </a:rPr>
              <a:t>Quản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Lý</a:t>
            </a:r>
            <a:r>
              <a:rPr lang="en-US" sz="2400" dirty="0">
                <a:latin typeface="Bahnschrift SemiLight SemiConde" panose="020B0502040204020203" pitchFamily="34" charset="0"/>
              </a:rPr>
              <a:t> Th</a:t>
            </a:r>
            <a:r>
              <a:rPr lang="vi-VN" sz="2400" dirty="0">
                <a:latin typeface="Bahnschrift SemiLight SemiConde" panose="020B0502040204020203" pitchFamily="34" charset="0"/>
              </a:rPr>
              <a:t>ư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Viện</a:t>
            </a:r>
            <a:endParaRPr lang="en-US" sz="2400" dirty="0">
              <a:latin typeface="Bahnschrift SemiLight SemiConde" panose="020B0502040204020203" pitchFamily="34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Bahnschrift SemiLight SemiConde" panose="020B0502040204020203" pitchFamily="34" charset="0"/>
              </a:rPr>
              <a:t>Giảng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viên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phụ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trách</a:t>
            </a:r>
            <a:r>
              <a:rPr lang="en-US" sz="2400" dirty="0">
                <a:latin typeface="Bahnschrift SemiLight SemiConde" panose="020B0502040204020203" pitchFamily="34" charset="0"/>
              </a:rPr>
              <a:t>: TS. Nguyễn </a:t>
            </a:r>
            <a:r>
              <a:rPr lang="en-US" sz="2400" dirty="0" err="1">
                <a:latin typeface="Bahnschrift SemiLight SemiConde" panose="020B0502040204020203" pitchFamily="34" charset="0"/>
              </a:rPr>
              <a:t>Thành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Huy</a:t>
            </a:r>
            <a:endParaRPr lang="en-US" sz="2400" dirty="0">
              <a:latin typeface="Bahnschrift SemiLight SemiConde" panose="020B0502040204020203" pitchFamily="34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Bahnschrift SemiLight SemiConde" panose="020B0502040204020203" pitchFamily="34" charset="0"/>
              </a:rPr>
              <a:t>Sinh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viên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tham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gia</a:t>
            </a:r>
            <a:r>
              <a:rPr lang="en-US" sz="2400" dirty="0">
                <a:latin typeface="Bahnschrift SemiLight SemiConde" panose="020B0502040204020203" pitchFamily="34" charset="0"/>
              </a:rPr>
              <a:t>: </a:t>
            </a: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1800" dirty="0">
                <a:latin typeface="Bahnschrift SemiLight SemiConde" panose="020B0502040204020203" pitchFamily="34" charset="0"/>
              </a:rPr>
              <a:t>Trần Minh Khoa | MSSV: 3118411014</a:t>
            </a: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1800" dirty="0">
                <a:latin typeface="Bahnschrift SemiLight SemiConde" panose="020B0502040204020203" pitchFamily="34" charset="0"/>
              </a:rPr>
              <a:t>Nguyễn </a:t>
            </a:r>
            <a:r>
              <a:rPr lang="en-US" sz="1800" dirty="0" err="1">
                <a:latin typeface="Bahnschrift SemiLight SemiConde" panose="020B0502040204020203" pitchFamily="34" charset="0"/>
              </a:rPr>
              <a:t>Đăng</a:t>
            </a:r>
            <a:r>
              <a:rPr lang="en-US" sz="1800" dirty="0">
                <a:latin typeface="Bahnschrift SemiLight SemiConde" panose="020B0502040204020203" pitchFamily="34" charset="0"/>
              </a:rPr>
              <a:t> Khoa | MSSV: 3118411013</a:t>
            </a: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1800" dirty="0" err="1">
                <a:latin typeface="Bahnschrift SemiLight SemiConde" panose="020B0502040204020203" pitchFamily="34" charset="0"/>
              </a:rPr>
              <a:t>Vũ</a:t>
            </a:r>
            <a:r>
              <a:rPr lang="en-US" sz="1800" dirty="0">
                <a:latin typeface="Bahnschrift SemiLight SemiConde" panose="020B0502040204020203" pitchFamily="34" charset="0"/>
              </a:rPr>
              <a:t> Minh Khoa | MSSV: 3118410200	</a:t>
            </a:r>
          </a:p>
          <a:p>
            <a:pPr marL="0" indent="0">
              <a:buNone/>
            </a:pPr>
            <a:r>
              <a:rPr lang="en-US" sz="2400" dirty="0" err="1">
                <a:latin typeface="Bahnschrift SemiLight SemiConde" panose="020B0502040204020203" pitchFamily="34" charset="0"/>
              </a:rPr>
              <a:t>Ngày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báo</a:t>
            </a:r>
            <a:r>
              <a:rPr lang="en-US" sz="2400" dirty="0"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latin typeface="Bahnschrift SemiLight SemiConde" panose="020B0502040204020203" pitchFamily="34" charset="0"/>
              </a:rPr>
              <a:t>cáo</a:t>
            </a:r>
            <a:r>
              <a:rPr lang="en-US" sz="2400" dirty="0">
                <a:latin typeface="Bahnschrift SemiLight SemiConde" panose="020B0502040204020203" pitchFamily="34" charset="0"/>
              </a:rPr>
              <a:t>: 7/12/2020</a:t>
            </a:r>
          </a:p>
        </p:txBody>
      </p:sp>
    </p:spTree>
    <p:extLst>
      <p:ext uri="{BB962C8B-B14F-4D97-AF65-F5344CB8AC3E}">
        <p14:creationId xmlns:p14="http://schemas.microsoft.com/office/powerpoint/2010/main" val="4104494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AE3770-609E-4289-8B0A-45119D434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8B6BCE-776F-41C6-B8BE-87214BA6A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A5AC9C-E659-489D-8683-D019CE12A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866BEB1-4252-426B-A516-DBFD46205D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3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êu đề 4">
            <a:extLst>
              <a:ext uri="{FF2B5EF4-FFF2-40B4-BE49-F238E27FC236}">
                <a16:creationId xmlns:a16="http://schemas.microsoft.com/office/drawing/2014/main" id="{07C2A415-69C3-4357-B16B-DAC03D64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Kết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quả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quan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trọng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nhất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là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hiểu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đ</a:t>
            </a:r>
            <a:r>
              <a:rPr lang="vi-VN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ư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ợc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và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đề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cao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kỹ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năng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Teamwork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3697FA-BCA5-4277-B562-742EB06D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8D0AFFC-930E-4C56-B1B0-A4DF141CF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1FF27C-4611-49D9-B924-1371EB09A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0229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Hình chữ nhật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cxnSp>
        <p:nvCxnSpPr>
          <p:cNvPr id="19" name="Đường nối Thẳng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Hình ảnh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pic>
        <p:nvPicPr>
          <p:cNvPr id="9" name="Hình ảnh 8" descr="Ảnh có chứa con mèo, động vật có vú, tìm kiếm, đang ngồi&#10;&#10;Mô tả được tạo tự động">
            <a:extLst>
              <a:ext uri="{FF2B5EF4-FFF2-40B4-BE49-F238E27FC236}">
                <a16:creationId xmlns:a16="http://schemas.microsoft.com/office/drawing/2014/main" id="{8E2D7A57-540D-45DF-9DBD-0D1C1740C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284795" cy="6858000"/>
          </a:xfrm>
          <a:prstGeom prst="rect">
            <a:avLst/>
          </a:prstGeom>
        </p:spPr>
      </p:pic>
      <p:pic>
        <p:nvPicPr>
          <p:cNvPr id="11" name="Hình ảnh 10" descr="Ảnh có chứa cú, con chim&#10;&#10;Mô tả được tạo tự động">
            <a:extLst>
              <a:ext uri="{FF2B5EF4-FFF2-40B4-BE49-F238E27FC236}">
                <a16:creationId xmlns:a16="http://schemas.microsoft.com/office/drawing/2014/main" id="{EE237B06-E802-4948-B2B7-55E86FCF7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850" y="0"/>
            <a:ext cx="3676650" cy="6858000"/>
          </a:xfrm>
          <a:prstGeom prst="rect">
            <a:avLst/>
          </a:prstGeom>
        </p:spPr>
      </p:pic>
      <p:pic>
        <p:nvPicPr>
          <p:cNvPr id="13" name="Hình ảnh 12" descr="Ảnh có chứa con mèo, con chó, vẽ&#10;&#10;Mô tả được tạo tự động">
            <a:extLst>
              <a:ext uri="{FF2B5EF4-FFF2-40B4-BE49-F238E27FC236}">
                <a16:creationId xmlns:a16="http://schemas.microsoft.com/office/drawing/2014/main" id="{22D3DBD0-17DF-4FF1-9223-234D60E7D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050" y="1895165"/>
            <a:ext cx="4962832" cy="4962832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4014" y="1032517"/>
            <a:ext cx="6771820" cy="1144095"/>
          </a:xfrm>
        </p:spPr>
        <p:txBody>
          <a:bodyPr rtlCol="0" anchor="ctr">
            <a:normAutofit fontScale="90000"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</a:t>
            </a:r>
            <a:endParaRPr lang="vi-V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385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7A23741-C8CC-49EF-950D-A0B72BACD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E823DD-C233-455F-9FF9-40C20F5D1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2E47F853-1ECF-4116-A6CE-E6D12874D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71" y="345550"/>
            <a:ext cx="3720728" cy="238781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Cách</a:t>
            </a:r>
            <a:r>
              <a:rPr lang="en-US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Thức</a:t>
            </a:r>
            <a:r>
              <a:rPr lang="en-US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tiến</a:t>
            </a:r>
            <a:r>
              <a:rPr lang="en-US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Hành</a:t>
            </a:r>
            <a:r>
              <a:rPr lang="en-US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Công</a:t>
            </a:r>
            <a:r>
              <a:rPr lang="en-US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Việc</a:t>
            </a:r>
            <a:r>
              <a:rPr lang="en-US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Của</a:t>
            </a:r>
            <a:r>
              <a:rPr lang="en-US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Nhóm</a:t>
            </a:r>
            <a:endParaRPr lang="en-US" dirty="0">
              <a:solidFill>
                <a:srgbClr val="FFFFFF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7E9024A-50FF-4F9A-9306-118342C87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22" y="3522482"/>
            <a:ext cx="3084844" cy="1354318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Nhóm</a:t>
            </a:r>
            <a:r>
              <a:rPr lang="en-US" sz="2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dựa</a:t>
            </a:r>
            <a:r>
              <a:rPr lang="en-US" sz="2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trên</a:t>
            </a:r>
            <a:r>
              <a:rPr lang="en-US" sz="2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quy</a:t>
            </a:r>
            <a:r>
              <a:rPr lang="en-US" sz="2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trình</a:t>
            </a:r>
            <a:r>
              <a:rPr lang="en-US" sz="2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thác</a:t>
            </a:r>
            <a:r>
              <a:rPr lang="en-US" sz="2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n</a:t>
            </a:r>
            <a:r>
              <a:rPr lang="vi-VN" sz="2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ư</a:t>
            </a:r>
            <a:r>
              <a:rPr lang="en-US" sz="2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ớc</a:t>
            </a:r>
            <a:r>
              <a:rPr lang="en-US" sz="2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để</a:t>
            </a:r>
            <a:r>
              <a:rPr lang="en-US" sz="2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làm</a:t>
            </a:r>
            <a:r>
              <a:rPr lang="en-US" sz="2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việc</a:t>
            </a:r>
            <a:r>
              <a:rPr lang="en-US" sz="2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dựa</a:t>
            </a:r>
            <a:r>
              <a:rPr lang="en-US" sz="2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trên</a:t>
            </a:r>
            <a:r>
              <a:rPr lang="en-US" sz="2400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Bar Chart.</a:t>
            </a:r>
          </a:p>
          <a:p>
            <a:endParaRPr lang="en-US" sz="1500" dirty="0">
              <a:solidFill>
                <a:srgbClr val="FFFFFF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CF00AF-6C1D-4FC6-89F3-121ED766A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A1BE5AC3-45B2-459E-A63B-9C98391E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947700"/>
            <a:ext cx="6798082" cy="496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54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6C9D135-2BF4-4694-8732-88EEE18AA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8FCE6-4D20-4A9A-90B4-C948024E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CBF307-3BC6-4D33-BC45-E7DADD14F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E085669-B98A-4058-A3EE-9CDCCD8CF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DE234055-D916-4AB7-A8CD-7E8345D8C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Sử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dụng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StarUML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để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vẽ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 Diagram.</a:t>
            </a:r>
          </a:p>
        </p:txBody>
      </p:sp>
      <p:pic>
        <p:nvPicPr>
          <p:cNvPr id="8" name="Chỗ dành sẵn cho Nội dung 7">
            <a:extLst>
              <a:ext uri="{FF2B5EF4-FFF2-40B4-BE49-F238E27FC236}">
                <a16:creationId xmlns:a16="http://schemas.microsoft.com/office/drawing/2014/main" id="{3AD0BD72-B993-40D9-AD32-2499F71A6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377299"/>
            <a:ext cx="7751459" cy="406951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3A7C6B8-4726-4319-8661-22605DA41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69B4FDC-9532-4F57-AE3F-2E0DE717C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5D465D-4A19-4A72-8D6D-9CEEC1DFA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6321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5BB6AC2-1F96-424A-8CF0-42453298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Bahnschrift SemiLight SemiConde" panose="020B0502040204020203" pitchFamily="34" charset="0"/>
              </a:rPr>
              <a:t>Sử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dụng</a:t>
            </a:r>
            <a:r>
              <a:rPr lang="en-US" dirty="0">
                <a:latin typeface="Bahnschrift SemiLight SemiConde" panose="020B0502040204020203" pitchFamily="34" charset="0"/>
              </a:rPr>
              <a:t> Balsamiq Wireframes Mockups </a:t>
            </a:r>
            <a:r>
              <a:rPr lang="en-US" dirty="0" err="1">
                <a:latin typeface="Bahnschrift SemiLight SemiConde" panose="020B0502040204020203" pitchFamily="34" charset="0"/>
              </a:rPr>
              <a:t>để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vẽ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giao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diện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chức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năng</a:t>
            </a:r>
            <a:endParaRPr lang="en-US" dirty="0">
              <a:latin typeface="Bahnschrift SemiLight SemiConde" panose="020B0502040204020203" pitchFamily="34" charset="0"/>
            </a:endParaRPr>
          </a:p>
        </p:txBody>
      </p: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FBB9FDAF-37A2-4328-9984-746D1CBAF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5112" y="1836431"/>
            <a:ext cx="6904062" cy="435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26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AE3770-609E-4289-8B0A-45119D434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8B6BCE-776F-41C6-B8BE-87214BA6A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5AC9C-E659-489D-8683-D019CE12A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F60AD566-DFBD-4145-BF6C-205E22DB5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462" b="11178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AD22785-3875-4BC9-9DB1-E9CBB5818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êu đề 3">
            <a:extLst>
              <a:ext uri="{FF2B5EF4-FFF2-40B4-BE49-F238E27FC236}">
                <a16:creationId xmlns:a16="http://schemas.microsoft.com/office/drawing/2014/main" id="{3A9CCFA2-5044-4A32-8768-05600AF8E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163" y="5417645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latin typeface="Bahnschrift SemiLight SemiConde" panose="020B0502040204020203" pitchFamily="34" charset="0"/>
              </a:rPr>
              <a:t>Sử</a:t>
            </a:r>
            <a:r>
              <a:rPr lang="en-US" sz="5400" dirty="0">
                <a:latin typeface="Bahnschrift SemiLight SemiConde" panose="020B0502040204020203" pitchFamily="34" charset="0"/>
              </a:rPr>
              <a:t> </a:t>
            </a:r>
            <a:r>
              <a:rPr lang="en-US" sz="5400" dirty="0" err="1">
                <a:latin typeface="Bahnschrift SemiLight SemiConde" panose="020B0502040204020203" pitchFamily="34" charset="0"/>
              </a:rPr>
              <a:t>dụng</a:t>
            </a:r>
            <a:r>
              <a:rPr lang="en-US" sz="5400" dirty="0">
                <a:latin typeface="Bahnschrift SemiLight SemiConde" panose="020B0502040204020203" pitchFamily="34" charset="0"/>
              </a:rPr>
              <a:t> JAVA </a:t>
            </a:r>
            <a:r>
              <a:rPr lang="en-US" sz="5400" dirty="0" err="1">
                <a:latin typeface="Bahnschrift SemiLight SemiConde" panose="020B0502040204020203" pitchFamily="34" charset="0"/>
              </a:rPr>
              <a:t>để</a:t>
            </a:r>
            <a:r>
              <a:rPr lang="en-US" sz="5400" dirty="0">
                <a:latin typeface="Bahnschrift SemiLight SemiConde" panose="020B0502040204020203" pitchFamily="34" charset="0"/>
              </a:rPr>
              <a:t> code.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519FF7-2605-43FB-9A2A-4747361D6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63905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AAAE3770-609E-4289-8B0A-45119D434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AA8B6BCE-776F-41C6-B8BE-87214BA6A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8BA5AC9C-E659-489D-8683-D019CE12A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4DBD41D3-C0AB-4554-9A72-74C559AAC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101" b="19570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23" name="Rectangle 15">
            <a:extLst>
              <a:ext uri="{FF2B5EF4-FFF2-40B4-BE49-F238E27FC236}">
                <a16:creationId xmlns:a16="http://schemas.microsoft.com/office/drawing/2014/main" id="{6AD22785-3875-4BC9-9DB1-E9CBB5818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BC1B7DA4-229B-4262-BE00-9F5EE1B8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18" y="5362537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latin typeface="Bahnschrift SemiLight SemiConde" panose="020B0502040204020203" pitchFamily="34" charset="0"/>
              </a:rPr>
              <a:t>Sử</a:t>
            </a:r>
            <a:r>
              <a:rPr lang="en-US" sz="4800" dirty="0">
                <a:latin typeface="Bahnschrift SemiLight SemiConde" panose="020B0502040204020203" pitchFamily="34" charset="0"/>
              </a:rPr>
              <a:t> </a:t>
            </a:r>
            <a:r>
              <a:rPr lang="en-US" sz="4800" dirty="0" err="1">
                <a:latin typeface="Bahnschrift SemiLight SemiConde" panose="020B0502040204020203" pitchFamily="34" charset="0"/>
              </a:rPr>
              <a:t>dụng</a:t>
            </a:r>
            <a:r>
              <a:rPr lang="en-US" sz="4800" dirty="0">
                <a:latin typeface="Bahnschrift SemiLight SemiConde" panose="020B0502040204020203" pitchFamily="34" charset="0"/>
              </a:rPr>
              <a:t> MySQL </a:t>
            </a:r>
            <a:r>
              <a:rPr lang="en-US" sz="4800" dirty="0" err="1">
                <a:latin typeface="Bahnschrift SemiLight SemiConde" panose="020B0502040204020203" pitchFamily="34" charset="0"/>
              </a:rPr>
              <a:t>để</a:t>
            </a:r>
            <a:r>
              <a:rPr lang="en-US" sz="4800" dirty="0">
                <a:latin typeface="Bahnschrift SemiLight SemiConde" panose="020B0502040204020203" pitchFamily="34" charset="0"/>
              </a:rPr>
              <a:t> </a:t>
            </a:r>
            <a:r>
              <a:rPr lang="en-US" sz="4800" dirty="0" err="1">
                <a:latin typeface="Bahnschrift SemiLight SemiConde" panose="020B0502040204020203" pitchFamily="34" charset="0"/>
              </a:rPr>
              <a:t>kết</a:t>
            </a:r>
            <a:r>
              <a:rPr lang="en-US" sz="4800" dirty="0">
                <a:latin typeface="Bahnschrift SemiLight SemiConde" panose="020B0502040204020203" pitchFamily="34" charset="0"/>
              </a:rPr>
              <a:t> </a:t>
            </a:r>
            <a:r>
              <a:rPr lang="en-US" sz="4800" dirty="0" err="1">
                <a:latin typeface="Bahnschrift SemiLight SemiConde" panose="020B0502040204020203" pitchFamily="34" charset="0"/>
              </a:rPr>
              <a:t>nối</a:t>
            </a:r>
            <a:r>
              <a:rPr lang="en-US" sz="4800" dirty="0">
                <a:latin typeface="Bahnschrift SemiLight SemiConde" panose="020B0502040204020203" pitchFamily="34" charset="0"/>
              </a:rPr>
              <a:t> </a:t>
            </a:r>
            <a:r>
              <a:rPr lang="en-US" sz="4800" dirty="0" err="1">
                <a:latin typeface="Bahnschrift SemiLight SemiConde" panose="020B0502040204020203" pitchFamily="34" charset="0"/>
              </a:rPr>
              <a:t>dữ</a:t>
            </a:r>
            <a:r>
              <a:rPr lang="en-US" sz="4800" dirty="0">
                <a:latin typeface="Bahnschrift SemiLight SemiConde" panose="020B0502040204020203" pitchFamily="34" charset="0"/>
              </a:rPr>
              <a:t> </a:t>
            </a:r>
            <a:r>
              <a:rPr lang="en-US" sz="4800" dirty="0" err="1">
                <a:latin typeface="Bahnschrift SemiLight SemiConde" panose="020B0502040204020203" pitchFamily="34" charset="0"/>
              </a:rPr>
              <a:t>liệu</a:t>
            </a:r>
            <a:endParaRPr lang="en-US" sz="4800" dirty="0">
              <a:latin typeface="Bahnschrift SemiLight SemiConde" panose="020B0502040204020203" pitchFamily="34" charset="0"/>
            </a:endParaRP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61519FF7-2605-43FB-9A2A-4747361D6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2496BFF2-BEEA-4A27-B9D8-F3BBBB4E7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94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AAE3770-609E-4289-8B0A-45119D434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A8B6BCE-776F-41C6-B8BE-87214BA6A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BA5AC9C-E659-489D-8683-D019CE12A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AAF3CF2-D3D4-4883-A873-C1A8B6921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êu đề 6">
            <a:extLst>
              <a:ext uri="{FF2B5EF4-FFF2-40B4-BE49-F238E27FC236}">
                <a16:creationId xmlns:a16="http://schemas.microsoft.com/office/drawing/2014/main" id="{6AF4EF48-5E4D-444C-9468-7703C0574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889445"/>
            <a:ext cx="3862873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Sử</a:t>
            </a:r>
            <a:r>
              <a:rPr lang="en-US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Dụng</a:t>
            </a:r>
            <a:r>
              <a:rPr lang="en-US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Github</a:t>
            </a:r>
            <a:r>
              <a:rPr lang="en-US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và</a:t>
            </a:r>
            <a:r>
              <a:rPr lang="en-US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Trello </a:t>
            </a:r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để</a:t>
            </a:r>
            <a:r>
              <a:rPr lang="en-US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làm</a:t>
            </a:r>
            <a:r>
              <a:rPr lang="en-US" dirty="0">
                <a:solidFill>
                  <a:srgbClr val="FFFFFF"/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Bahnschrift SemiLight SemiConde" panose="020B0502040204020203" pitchFamily="34" charset="0"/>
              </a:rPr>
              <a:t>việc</a:t>
            </a:r>
            <a:endParaRPr lang="en-US" dirty="0">
              <a:solidFill>
                <a:srgbClr val="FFFFFF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8CF98DA0-B6B6-4AFB-A5B3-DC7614CF8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19" b="2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167649D9-3A9D-4872-9DF6-3948CA3E6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7171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AE3770-609E-4289-8B0A-45119D434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8B6BCE-776F-41C6-B8BE-87214BA6A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A5AC9C-E659-489D-8683-D019CE12A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hỗ dành sẵn cho Hình ảnh 7">
            <a:extLst>
              <a:ext uri="{FF2B5EF4-FFF2-40B4-BE49-F238E27FC236}">
                <a16:creationId xmlns:a16="http://schemas.microsoft.com/office/drawing/2014/main" id="{7D2BBED1-9159-4417-B30F-99887AFB872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 amt="35000"/>
          </a:blip>
          <a:srcRect l="11413" r="10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êu đề 4">
            <a:extLst>
              <a:ext uri="{FF2B5EF4-FFF2-40B4-BE49-F238E27FC236}">
                <a16:creationId xmlns:a16="http://schemas.microsoft.com/office/drawing/2014/main" id="{3050135A-2E50-42C4-AF3F-9763121C9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Light SemiConde" panose="020B0502040204020203" pitchFamily="34" charset="0"/>
              </a:rPr>
              <a:t>Trello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3697FA-BCA5-4277-B562-742EB06D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AFFC-930E-4C56-B1B0-A4DF141CF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1FF27C-4611-49D9-B924-1371EB09A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4149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hong cách hoài niệm">
  <a:themeElements>
    <a:clrScheme name="Retrospect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Vệt hơi nước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560_TF67670762.potx" id="{B4A8AB4B-9EEA-46F2-9922-3E7A612799FE}" vid="{CEF648B6-75B0-40DC-8FF8-9E3E71992F10}"/>
    </a:ext>
  </a:extLst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320</Words>
  <Application>Microsoft Office PowerPoint</Application>
  <PresentationFormat>Màn hình rộng</PresentationFormat>
  <Paragraphs>43</Paragraphs>
  <Slides>21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21</vt:i4>
      </vt:variant>
    </vt:vector>
  </HeadingPairs>
  <TitlesOfParts>
    <vt:vector size="28" baseType="lpstr">
      <vt:lpstr>Arial</vt:lpstr>
      <vt:lpstr>Bahnschrift SemiLight SemiConde</vt:lpstr>
      <vt:lpstr>Calibri</vt:lpstr>
      <vt:lpstr>Calibri Light</vt:lpstr>
      <vt:lpstr>Times New Roman</vt:lpstr>
      <vt:lpstr>Phong cách hoài niệm</vt:lpstr>
      <vt:lpstr>Vệt hơi nước</vt:lpstr>
      <vt:lpstr>Trường Đại Học Sài Gòn</vt:lpstr>
      <vt:lpstr>Công Nghệ Phần Mềm</vt:lpstr>
      <vt:lpstr>Cách Thức tiến Hành Công Việc Của Nhóm</vt:lpstr>
      <vt:lpstr>Sử dụng StarUML để vẽ Diagram.</vt:lpstr>
      <vt:lpstr>Sử dụng Balsamiq Wireframes Mockups để vẽ giao diện chức năng</vt:lpstr>
      <vt:lpstr>Sử dụng JAVA để code.</vt:lpstr>
      <vt:lpstr>Sử dụng MySQL để kết nối dữ liệu</vt:lpstr>
      <vt:lpstr>Sử Dụng Github và Trello để làm việc</vt:lpstr>
      <vt:lpstr>Trello</vt:lpstr>
      <vt:lpstr>Nhóm 3 người, bao gồm 9 chức năng phân chia công việc như sau</vt:lpstr>
      <vt:lpstr>Bản trình bày PowerPoint</vt:lpstr>
      <vt:lpstr>Bản trình bày PowerPoint</vt:lpstr>
      <vt:lpstr>Cách thức làm việc nhóm</vt:lpstr>
      <vt:lpstr>Trao đổi trực tiếp (face to face) với nhau mỗi thứ 2 và thứ 5 hằng tuần.</vt:lpstr>
      <vt:lpstr>Trao đổi qua việc nhắn tin trên Facebook và Zalo</vt:lpstr>
      <vt:lpstr>Đôi khi gặp những vấn đề khó khăn không giải quyết được qua việc nhắn tin thì sẽ trao đổi qua Discord hoặc Zoom </vt:lpstr>
      <vt:lpstr>Demo một số kết quả nhỏ</vt:lpstr>
      <vt:lpstr>Bản trình bày PowerPoint</vt:lpstr>
      <vt:lpstr>Bản trình bày PowerPoint</vt:lpstr>
      <vt:lpstr>Kết quả quan trọng nhất là hiểu được và đề cao kỹ năng Teamwork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Sài Gòn</dc:title>
  <dc:creator>Khoa Trần</dc:creator>
  <cp:lastModifiedBy>Khoa Trần</cp:lastModifiedBy>
  <cp:revision>4</cp:revision>
  <dcterms:created xsi:type="dcterms:W3CDTF">2020-12-05T09:41:35Z</dcterms:created>
  <dcterms:modified xsi:type="dcterms:W3CDTF">2020-12-05T10:12:03Z</dcterms:modified>
</cp:coreProperties>
</file>